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06" r:id="rId2"/>
    <p:sldId id="376" r:id="rId3"/>
    <p:sldId id="380" r:id="rId4"/>
    <p:sldId id="382" r:id="rId5"/>
    <p:sldId id="387" r:id="rId6"/>
    <p:sldId id="386" r:id="rId7"/>
    <p:sldId id="388" r:id="rId8"/>
    <p:sldId id="389" r:id="rId9"/>
    <p:sldId id="390" r:id="rId10"/>
    <p:sldId id="391" r:id="rId11"/>
    <p:sldId id="34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433" autoAdjust="0"/>
  </p:normalViewPr>
  <p:slideViewPr>
    <p:cSldViewPr snapToGrid="0">
      <p:cViewPr varScale="1">
        <p:scale>
          <a:sx n="75" d="100"/>
          <a:sy n="75" d="100"/>
        </p:scale>
        <p:origin x="77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763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87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245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396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437696" y="5184754"/>
            <a:ext cx="1316607" cy="274901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  <a:t>2022/4/10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300688" y="3083015"/>
            <a:ext cx="9388704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dirty="0" smtClean="0">
                <a:solidFill>
                  <a:srgbClr val="AB2B2B"/>
                </a:solidFill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进展汇报</a:t>
            </a:r>
            <a:endParaRPr lang="zh-CN" altLang="en-US" sz="2800" b="1" dirty="0">
              <a:solidFill>
                <a:srgbClr val="AB2B2B"/>
              </a:solidFill>
              <a:latin typeface="Times New Roman" panose="02020603050405020304" pitchFamily="18" charset="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-1" y="-5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  <p:sp>
        <p:nvSpPr>
          <p:cNvPr id="2" name="文本框 1"/>
          <p:cNvSpPr txBox="1"/>
          <p:nvPr/>
        </p:nvSpPr>
        <p:spPr>
          <a:xfrm>
            <a:off x="4509472" y="4589853"/>
            <a:ext cx="2971135" cy="407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 smtClean="0">
                <a:solidFill>
                  <a:srgbClr val="AB2B2B"/>
                </a:solidFill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汇报人：赵</a:t>
            </a:r>
            <a:r>
              <a:rPr lang="zh-CN" altLang="en-US" b="1" dirty="0">
                <a:solidFill>
                  <a:srgbClr val="AB2B2B"/>
                </a:solidFill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98145"/>
            <a:ext cx="10078720" cy="2653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36" y="4126401"/>
            <a:ext cx="4706910" cy="18763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703477"/>
            <a:ext cx="3200400" cy="2722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8588" y="218396"/>
            <a:ext cx="759345" cy="58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08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9290" y="253373"/>
            <a:ext cx="56434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Vital signs under motion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58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3717" y="6488668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11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155054"/>
            <a:ext cx="12192000" cy="2547892"/>
          </a:xfrm>
          <a:prstGeom prst="rect">
            <a:avLst/>
          </a:prstGeom>
          <a:solidFill>
            <a:srgbClr val="A6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3717" y="6488668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Devanagari" panose="02040503050201020203" pitchFamily="18" charset="0"/>
              </a:rPr>
              <a:t>2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Devanagari" panose="02040503050201020203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48588" y="218396"/>
            <a:ext cx="75934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1889290" y="253373"/>
            <a:ext cx="56434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evice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60" y="1779692"/>
            <a:ext cx="2231022" cy="29746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32811" y="5353350"/>
            <a:ext cx="154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UWB</a:t>
            </a:r>
            <a:r>
              <a:rPr lang="zh-CN" altLang="en-US" dirty="0" smtClean="0"/>
              <a:t>数据图</a:t>
            </a:r>
            <a:endParaRPr lang="en-US" altLang="zh-CN" dirty="0" smtClean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217" y="1266616"/>
            <a:ext cx="4915326" cy="400084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519680" y="5200034"/>
            <a:ext cx="87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15823" y="5768899"/>
            <a:ext cx="474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（可以理解为在时间轴的基础上多了一维距离轴，信息量更丰富）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3717" y="6488668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Devanagari" panose="02040503050201020203" pitchFamily="18" charset="0"/>
              </a:rPr>
              <a:t>3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Devanagari" panose="02040503050201020203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48588" y="218396"/>
            <a:ext cx="759345" cy="58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1889290" y="253373"/>
            <a:ext cx="56434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Brief Introduction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2464" y="1788753"/>
            <a:ext cx="352552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抗多</a:t>
            </a:r>
            <a:r>
              <a:rPr lang="zh-CN" altLang="en-US" sz="1600" dirty="0" smtClean="0"/>
              <a:t>径能力强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穿透能力较强（宽频谱）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定位精度高（厘米级，不仅反映在距离还有角度）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抗干扰（占空比极小</a:t>
            </a:r>
            <a:r>
              <a:rPr lang="en-US" altLang="zh-CN" sz="1600" dirty="0" smtClean="0"/>
              <a:t>0.01~0.001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低功耗，快速响应（占空比低，调制解调简单）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能够商用！</a:t>
            </a:r>
            <a:endParaRPr lang="en-US" altLang="zh-CN" sz="16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17" y="1866727"/>
            <a:ext cx="2021225" cy="25430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231" y="1866727"/>
            <a:ext cx="2025584" cy="25430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8840" y="1866727"/>
            <a:ext cx="2008657" cy="254306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196133" y="4712630"/>
            <a:ext cx="142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单人近距离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574876" y="4633516"/>
            <a:ext cx="142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单人远距离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0012340" y="4712630"/>
            <a:ext cx="142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双人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28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3717" y="6488668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Devanagari" panose="02040503050201020203" pitchFamily="18" charset="0"/>
              </a:rPr>
              <a:t>4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Devanagari" panose="02040503050201020203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48588" y="218396"/>
            <a:ext cx="759345" cy="58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1889290" y="253373"/>
            <a:ext cx="56434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pplication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2633" y="1243188"/>
            <a:ext cx="55473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UWB</a:t>
            </a:r>
            <a:r>
              <a:rPr lang="zh-CN" altLang="en-US" sz="1600" dirty="0"/>
              <a:t>技术在工业和商业领域的运用已经非常</a:t>
            </a:r>
            <a:r>
              <a:rPr lang="zh-CN" altLang="en-US" sz="1600" dirty="0" smtClean="0"/>
              <a:t>成熟，近年来</a:t>
            </a:r>
            <a:r>
              <a:rPr lang="en-US" altLang="zh-CN" sz="1600" dirty="0" smtClean="0"/>
              <a:t>UWB</a:t>
            </a:r>
            <a:r>
              <a:rPr lang="zh-CN" altLang="en-US" sz="1600" dirty="0" smtClean="0"/>
              <a:t>在消费电子产品上开始应用，主要</a:t>
            </a:r>
            <a:r>
              <a:rPr lang="zh-CN" altLang="en-US" sz="1600" dirty="0"/>
              <a:t>应用场景包括：近距离的高速数据传输、无线追踪器、控制智能家居等</a:t>
            </a:r>
            <a:endParaRPr lang="en-US" altLang="zh-CN" sz="16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993250" y="5505169"/>
            <a:ext cx="4143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小米</a:t>
            </a:r>
            <a:r>
              <a:rPr lang="en-US" altLang="zh-CN" sz="1600" dirty="0" err="1"/>
              <a:t>uwb</a:t>
            </a:r>
            <a:r>
              <a:rPr lang="zh-CN" altLang="en-US" sz="1600" dirty="0"/>
              <a:t>一指</a:t>
            </a:r>
            <a:r>
              <a:rPr lang="zh-CN" altLang="en-US" sz="1600" dirty="0" smtClean="0"/>
              <a:t>连（</a:t>
            </a:r>
            <a:r>
              <a:rPr lang="zh-CN" altLang="en-US" sz="1600" dirty="0"/>
              <a:t>指向任意智能设备都可直接控制，角度</a:t>
            </a:r>
            <a:r>
              <a:rPr lang="zh-CN" altLang="en-US" sz="1600" dirty="0" smtClean="0"/>
              <a:t>测量精度可</a:t>
            </a:r>
            <a:r>
              <a:rPr lang="zh-CN" altLang="en-US" sz="1600" dirty="0"/>
              <a:t>达</a:t>
            </a:r>
            <a:r>
              <a:rPr lang="en-US" altLang="zh-CN" sz="1600" dirty="0"/>
              <a:t>±3</a:t>
            </a:r>
            <a:r>
              <a:rPr lang="en-US" altLang="zh-CN" sz="1600" dirty="0" smtClean="0"/>
              <a:t>°</a:t>
            </a:r>
            <a:r>
              <a:rPr lang="zh-CN" altLang="en-US" sz="1600" dirty="0" smtClean="0"/>
              <a:t>）</a:t>
            </a:r>
            <a:endParaRPr lang="en-US" altLang="zh-CN" sz="1600" dirty="0"/>
          </a:p>
        </p:txBody>
      </p:sp>
      <p:pic>
        <p:nvPicPr>
          <p:cNvPr id="3" name="Picture 2" descr="https://static.cnbetacdn.com/article/2021/0620/4fa14d6c085c38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25" y="1017601"/>
            <a:ext cx="4149792" cy="261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6" y="2431354"/>
            <a:ext cx="3291840" cy="2470424"/>
          </a:xfrm>
          <a:prstGeom prst="rect">
            <a:avLst/>
          </a:prstGeom>
        </p:spPr>
      </p:pic>
      <p:pic>
        <p:nvPicPr>
          <p:cNvPr id="2054" name="Picture 6" descr="https://static.cnbetacdn.com/article/2021/0620/728fc0e29e50c8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24" y="3620701"/>
            <a:ext cx="4149793" cy="28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1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3717" y="6488668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Devanagari" panose="02040503050201020203" pitchFamily="18" charset="0"/>
              </a:rPr>
              <a:t>5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Devanagari" panose="02040503050201020203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48588" y="218396"/>
            <a:ext cx="759345" cy="58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1889290" y="253373"/>
            <a:ext cx="56434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8" y="1141577"/>
            <a:ext cx="2568163" cy="34978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976" y="1019984"/>
            <a:ext cx="5890741" cy="37817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08" y="5327783"/>
            <a:ext cx="4541615" cy="8673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94916" y="5161279"/>
            <a:ext cx="5787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将</a:t>
            </a:r>
            <a:r>
              <a:rPr lang="zh-CN" altLang="en-US" sz="1600" dirty="0" smtClean="0"/>
              <a:t>采集到的数据采用</a:t>
            </a:r>
            <a:r>
              <a:rPr lang="en-US" altLang="zh-CN" sz="1600" dirty="0" smtClean="0"/>
              <a:t>h5</a:t>
            </a:r>
            <a:r>
              <a:rPr lang="zh-CN" altLang="en-US" sz="1600" dirty="0" smtClean="0"/>
              <a:t>格式存储</a:t>
            </a:r>
            <a:r>
              <a:rPr lang="zh-CN" altLang="en-US" sz="1600" dirty="0"/>
              <a:t>为三维</a:t>
            </a:r>
            <a:r>
              <a:rPr lang="zh-CN" altLang="en-US" sz="1600" dirty="0" smtClean="0"/>
              <a:t>数据，第一维实际上是复数信号的实数部分和虚数部分。可采集完成再处理，也可修改写入实时处理。因为</a:t>
            </a:r>
            <a:r>
              <a:rPr lang="en-US" altLang="zh-CN" sz="1600" dirty="0" err="1" smtClean="0"/>
              <a:t>uwb</a:t>
            </a:r>
            <a:r>
              <a:rPr lang="zh-CN" altLang="en-US" sz="1600" dirty="0" smtClean="0"/>
              <a:t>自身的特性，相比</a:t>
            </a:r>
            <a:r>
              <a:rPr lang="en-US" altLang="zh-CN" sz="1600" dirty="0" err="1" smtClean="0"/>
              <a:t>WiFi</a:t>
            </a:r>
            <a:r>
              <a:rPr lang="zh-CN" altLang="en-US" sz="1600" dirty="0" smtClean="0"/>
              <a:t>在实时处理上有更小的计算压力，响应也更快。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0912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3717" y="6488668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8247E6E-6507-4F69-8E4E-2578B16075EC}" type="slidenum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Devanagari" panose="02040503050201020203" pitchFamily="18" charset="0"/>
              </a:rPr>
              <a:t>6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Devanagari" panose="02040503050201020203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48588" y="218396"/>
            <a:ext cx="759345" cy="58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1889290" y="253373"/>
            <a:ext cx="56434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Demo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20220401_2023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4653" y="1536642"/>
            <a:ext cx="10467784" cy="438202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94588" y="1057103"/>
            <a:ext cx="907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VMD</a:t>
            </a:r>
            <a:r>
              <a:rPr lang="zh-CN" altLang="en-US" dirty="0" smtClean="0"/>
              <a:t>算法（包括</a:t>
            </a:r>
            <a:r>
              <a:rPr lang="en-US" altLang="zh-CN" dirty="0" smtClean="0"/>
              <a:t>EEMD</a:t>
            </a:r>
            <a:r>
              <a:rPr lang="zh-CN" altLang="en-US" dirty="0" smtClean="0"/>
              <a:t>这种，都不局限于仅仅是恢复频域的信息，还有时域）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1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1" y="1056496"/>
            <a:ext cx="2735852" cy="22048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356" y="1056497"/>
            <a:ext cx="2753467" cy="2204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73903" y="4678382"/>
                <a:ext cx="2885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03" y="4678382"/>
                <a:ext cx="28854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68450" y="5151119"/>
                <a:ext cx="62676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0" dirty="0" smtClean="0"/>
                  <a:t>s</a:t>
                </a:r>
                <a:r>
                  <a:rPr lang="zh-CN" altLang="en-US" sz="1600" b="0" dirty="0" smtClean="0"/>
                  <a:t>为脉冲幅度，复数部分为</a:t>
                </a:r>
                <a:r>
                  <a:rPr lang="en-US" altLang="zh-CN" sz="1600" b="0" dirty="0" err="1" smtClean="0"/>
                  <a:t>iq</a:t>
                </a:r>
                <a:r>
                  <a:rPr lang="zh-CN" altLang="en-US" sz="1600" b="0" dirty="0" smtClean="0"/>
                  <a:t>调制的结果，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𝑖𝑚𝑒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𝑑𝑒𝑙𝑎𝑦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 smtClean="0"/>
                  <a:t>不仅反映在幅度上，还</a:t>
                </a:r>
                <a:r>
                  <a:rPr lang="zh-CN" altLang="en-US" sz="1600" dirty="0"/>
                  <a:t>反映</a:t>
                </a:r>
                <a:r>
                  <a:rPr lang="zh-CN" altLang="en-US" sz="1600" dirty="0" smtClean="0"/>
                  <a:t>在相位上。</a:t>
                </a:r>
                <a:endParaRPr lang="en-US" altLang="zh-CN" sz="1600" dirty="0" smtClean="0"/>
              </a:p>
              <a:p>
                <a:r>
                  <a:rPr lang="zh-CN" altLang="en-US" sz="1600" dirty="0"/>
                  <a:t>对于呼吸</a:t>
                </a:r>
                <a:r>
                  <a:rPr lang="zh-CN" altLang="en-US" sz="1600" dirty="0" smtClean="0"/>
                  <a:t>这种微小运动，</a:t>
                </a:r>
                <a:r>
                  <a:rPr lang="zh-CN" altLang="en-US" sz="1600" dirty="0"/>
                  <a:t>无法反映在</a:t>
                </a:r>
                <a:r>
                  <a:rPr lang="en-US" altLang="zh-CN" sz="1600" dirty="0"/>
                  <a:t>fast</a:t>
                </a:r>
                <a:r>
                  <a:rPr lang="zh-CN" altLang="en-US" sz="1600" dirty="0"/>
                  <a:t>轴上，通过幅度和相位</a:t>
                </a:r>
                <a:r>
                  <a:rPr lang="zh-CN" altLang="en-US" sz="1600" dirty="0" smtClean="0"/>
                  <a:t>反映</a:t>
                </a:r>
                <a:r>
                  <a:rPr lang="zh-CN" altLang="en-US" sz="1600" dirty="0"/>
                  <a:t>。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50" y="5151119"/>
                <a:ext cx="6267629" cy="830997"/>
              </a:xfrm>
              <a:prstGeom prst="rect">
                <a:avLst/>
              </a:prstGeom>
              <a:blipFill>
                <a:blip r:embed="rId5"/>
                <a:stretch>
                  <a:fillRect l="-584" t="-2206" r="-2335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348588" y="218396"/>
            <a:ext cx="759345" cy="58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06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1889290" y="253373"/>
            <a:ext cx="56434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imulation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3828" y="3579614"/>
            <a:ext cx="2989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ev01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采样间隔大概</a:t>
            </a:r>
            <a:r>
              <a:rPr lang="zh-CN" altLang="en-US" sz="1600" dirty="0"/>
              <a:t>为</a:t>
            </a:r>
            <a:r>
              <a:rPr lang="en-US" altLang="zh-CN" sz="1600" dirty="0" smtClean="0"/>
              <a:t>0.2ns</a:t>
            </a:r>
            <a:endParaRPr lang="en-US" altLang="zh-CN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3523222" y="3375242"/>
            <a:ext cx="2788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按我大致的呼吸周期，吸气</a:t>
            </a:r>
            <a:r>
              <a:rPr lang="en-US" altLang="zh-CN" sz="1600" dirty="0" smtClean="0"/>
              <a:t>1s,</a:t>
            </a:r>
            <a:r>
              <a:rPr lang="zh-CN" altLang="en-US" sz="1600" dirty="0" smtClean="0"/>
              <a:t>呼气</a:t>
            </a:r>
            <a:r>
              <a:rPr lang="en-US" altLang="zh-CN" sz="1600" dirty="0" smtClean="0"/>
              <a:t>1s</a:t>
            </a:r>
            <a:r>
              <a:rPr lang="zh-CN" altLang="en-US" sz="1600" dirty="0" smtClean="0"/>
              <a:t>，停顿</a:t>
            </a:r>
            <a:r>
              <a:rPr lang="en-US" altLang="zh-CN" sz="1600" dirty="0" smtClean="0"/>
              <a:t>2s</a:t>
            </a:r>
            <a:r>
              <a:rPr lang="zh-CN" altLang="en-US" sz="1600" dirty="0" smtClean="0"/>
              <a:t>，使得</a:t>
            </a:r>
            <a:r>
              <a:rPr lang="en-US" altLang="zh-CN" sz="1600" dirty="0" smtClean="0"/>
              <a:t>pulse</a:t>
            </a:r>
            <a:r>
              <a:rPr lang="zh-CN" altLang="en-US" sz="1600" dirty="0" smtClean="0"/>
              <a:t>的偏移为</a:t>
            </a:r>
            <a:r>
              <a:rPr lang="en-US" altLang="zh-CN" sz="1600" dirty="0" smtClean="0"/>
              <a:t>0.04ns</a:t>
            </a:r>
            <a:endParaRPr lang="zh-CN" altLang="en-US" sz="1600" dirty="0"/>
          </a:p>
        </p:txBody>
      </p:sp>
      <p:sp>
        <p:nvSpPr>
          <p:cNvPr id="10" name="右箭头 9"/>
          <p:cNvSpPr/>
          <p:nvPr/>
        </p:nvSpPr>
        <p:spPr>
          <a:xfrm>
            <a:off x="6389880" y="1930328"/>
            <a:ext cx="122151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" t="37777" r="51759" b="17482"/>
          <a:stretch/>
        </p:blipFill>
        <p:spPr>
          <a:xfrm>
            <a:off x="7848858" y="1056496"/>
            <a:ext cx="3294885" cy="2357951"/>
          </a:xfrm>
          <a:prstGeom prst="rect">
            <a:avLst/>
          </a:prstGeom>
        </p:spPr>
      </p:pic>
      <p:sp>
        <p:nvSpPr>
          <p:cNvPr id="12" name="乘号 11"/>
          <p:cNvSpPr/>
          <p:nvPr/>
        </p:nvSpPr>
        <p:spPr>
          <a:xfrm>
            <a:off x="6656352" y="1587683"/>
            <a:ext cx="423693" cy="482528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5027" y="3414447"/>
            <a:ext cx="3680779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7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7" y="2002237"/>
            <a:ext cx="4404742" cy="33683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558" y="1074274"/>
            <a:ext cx="4388508" cy="24754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558" y="3549761"/>
            <a:ext cx="4388508" cy="2470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8588" y="218396"/>
            <a:ext cx="759345" cy="58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07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9290" y="253373"/>
            <a:ext cx="56434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image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9818" y="1196194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基本要求：天线阵列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949303" y="6126480"/>
            <a:ext cx="254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陈哲团队设备演示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652389" y="5650949"/>
            <a:ext cx="249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Octopus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727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5140" y="996413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MoVi</a:t>
            </a:r>
            <a:r>
              <a:rPr lang="en-US" altLang="zh-CN" dirty="0"/>
              <a:t>-Fi: Motion-robust Vital </a:t>
            </a:r>
            <a:r>
              <a:rPr lang="en-US" altLang="zh-CN" dirty="0" smtClean="0"/>
              <a:t>Signs Waveform </a:t>
            </a:r>
            <a:r>
              <a:rPr lang="en-US" altLang="zh-CN" dirty="0"/>
              <a:t>Recovery </a:t>
            </a:r>
            <a:r>
              <a:rPr lang="en-US" altLang="zh-CN" dirty="0" smtClean="0"/>
              <a:t>via Deep </a:t>
            </a:r>
            <a:r>
              <a:rPr lang="en-US" altLang="zh-CN" dirty="0"/>
              <a:t>Interpreted RF </a:t>
            </a:r>
            <a:r>
              <a:rPr lang="en-US" altLang="zh-CN" dirty="0" smtClean="0"/>
              <a:t>Sensing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011450" y="1726126"/>
            <a:ext cx="2194560" cy="10203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Body movements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325620" y="1947812"/>
            <a:ext cx="1463040" cy="64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Vital signs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7731760" y="1577340"/>
            <a:ext cx="2916980" cy="12714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Deep contrastive learning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9" y="3483959"/>
            <a:ext cx="3496861" cy="26789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54" y="3334570"/>
            <a:ext cx="2591275" cy="1488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260" y="4949447"/>
            <a:ext cx="2537669" cy="1440948"/>
          </a:xfrm>
          <a:prstGeom prst="rect">
            <a:avLst/>
          </a:prstGeom>
        </p:spPr>
      </p:pic>
      <p:sp>
        <p:nvSpPr>
          <p:cNvPr id="12" name="左右箭头 11"/>
          <p:cNvSpPr/>
          <p:nvPr/>
        </p:nvSpPr>
        <p:spPr>
          <a:xfrm>
            <a:off x="3206010" y="2091132"/>
            <a:ext cx="1119610" cy="311901"/>
          </a:xfrm>
          <a:prstGeom prst="leftRightArrow">
            <a:avLst>
              <a:gd name="adj1" fmla="val 5469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983495" y="1699723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nonlinear</a:t>
            </a:r>
            <a:endParaRPr lang="zh-CN" altLang="en-US" dirty="0"/>
          </a:p>
        </p:txBody>
      </p:sp>
      <p:sp>
        <p:nvSpPr>
          <p:cNvPr id="14" name="燕尾形箭头 13"/>
          <p:cNvSpPr/>
          <p:nvPr/>
        </p:nvSpPr>
        <p:spPr>
          <a:xfrm>
            <a:off x="6097535" y="2047619"/>
            <a:ext cx="1290320" cy="44046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48588" y="218396"/>
            <a:ext cx="759345" cy="58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08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1889290" y="253373"/>
            <a:ext cx="56434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Vital signs under motion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31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</TotalTime>
  <Words>381</Words>
  <Application>Microsoft Office PowerPoint</Application>
  <PresentationFormat>宽屏</PresentationFormat>
  <Paragraphs>69</Paragraphs>
  <Slides>11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Microsoft JhengHei UI</vt:lpstr>
      <vt:lpstr>等线</vt:lpstr>
      <vt:lpstr>等线 Light</vt:lpstr>
      <vt:lpstr>微软雅黑</vt:lpstr>
      <vt:lpstr>Adobe Devanagari</vt:lpstr>
      <vt:lpstr>Arial</vt:lpstr>
      <vt:lpstr>Bahnschrift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ding_ding xiao_lu</cp:lastModifiedBy>
  <cp:revision>641</cp:revision>
  <dcterms:created xsi:type="dcterms:W3CDTF">2020-04-23T01:39:00Z</dcterms:created>
  <dcterms:modified xsi:type="dcterms:W3CDTF">2022-04-10T10:21:09Z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71816CB8F5FC4D2DB6C6B44C3702D062</vt:lpwstr>
  </property>
</Properties>
</file>